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20" r:id="rId2"/>
    <p:sldId id="314" r:id="rId3"/>
    <p:sldId id="317" r:id="rId4"/>
    <p:sldId id="319" r:id="rId5"/>
    <p:sldId id="330" r:id="rId6"/>
    <p:sldId id="331" r:id="rId7"/>
    <p:sldId id="332" r:id="rId8"/>
    <p:sldId id="333" r:id="rId9"/>
    <p:sldId id="334" r:id="rId10"/>
    <p:sldId id="335" r:id="rId11"/>
    <p:sldId id="336" r:id="rId12"/>
    <p:sldId id="345" r:id="rId13"/>
    <p:sldId id="337" r:id="rId14"/>
    <p:sldId id="338" r:id="rId15"/>
    <p:sldId id="339" r:id="rId16"/>
    <p:sldId id="340" r:id="rId17"/>
    <p:sldId id="341" r:id="rId18"/>
    <p:sldId id="343" r:id="rId19"/>
    <p:sldId id="344" r:id="rId20"/>
    <p:sldId id="34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uria.europa.eu/jcms/upload/docs/application/pdf/2022-09/cp220147en.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59429" y="4741820"/>
            <a:ext cx="7314574" cy="1268447"/>
          </a:xfrm>
        </p:spPr>
        <p:txBody>
          <a:bodyPr>
            <a:normAutofit fontScale="90000"/>
          </a:bodyPr>
          <a:lstStyle/>
          <a:p>
            <a:pPr algn="ctr"/>
            <a:r>
              <a:rPr lang="en-IE" dirty="0" smtClean="0"/>
              <a:t>Power, domination and exploitation</a:t>
            </a:r>
            <a:endParaRPr lang="en-IE" dirty="0"/>
          </a:p>
        </p:txBody>
      </p:sp>
      <p:pic>
        <p:nvPicPr>
          <p:cNvPr id="2" name="Picture 1"/>
          <p:cNvPicPr>
            <a:picLocks noChangeAspect="1"/>
          </p:cNvPicPr>
          <p:nvPr/>
        </p:nvPicPr>
        <p:blipFill>
          <a:blip r:embed="rId2"/>
          <a:stretch>
            <a:fillRect/>
          </a:stretch>
        </p:blipFill>
        <p:spPr>
          <a:xfrm>
            <a:off x="2658497" y="190515"/>
            <a:ext cx="5916438" cy="3937348"/>
          </a:xfrm>
          <a:prstGeom prst="rect">
            <a:avLst/>
          </a:prstGeom>
        </p:spPr>
      </p:pic>
    </p:spTree>
    <p:extLst>
      <p:ext uri="{BB962C8B-B14F-4D97-AF65-F5344CB8AC3E}">
        <p14:creationId xmlns:p14="http://schemas.microsoft.com/office/powerpoint/2010/main" val="1471968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5277"/>
            <a:ext cx="8596668" cy="1320800"/>
          </a:xfrm>
        </p:spPr>
        <p:txBody>
          <a:bodyPr/>
          <a:lstStyle/>
          <a:p>
            <a:r>
              <a:rPr lang="en-IE" dirty="0" smtClean="0"/>
              <a:t>The problem of monopolies</a:t>
            </a:r>
            <a:endParaRPr lang="en-IE" dirty="0"/>
          </a:p>
        </p:txBody>
      </p:sp>
      <p:sp>
        <p:nvSpPr>
          <p:cNvPr id="3" name="Content Placeholder 2"/>
          <p:cNvSpPr>
            <a:spLocks noGrp="1"/>
          </p:cNvSpPr>
          <p:nvPr>
            <p:ph idx="1"/>
          </p:nvPr>
        </p:nvSpPr>
        <p:spPr>
          <a:xfrm>
            <a:off x="677333" y="1502229"/>
            <a:ext cx="9145935" cy="5185954"/>
          </a:xfrm>
        </p:spPr>
        <p:txBody>
          <a:bodyPr>
            <a:normAutofit/>
          </a:bodyPr>
          <a:lstStyle/>
          <a:p>
            <a:r>
              <a:rPr lang="en-IE" dirty="0" err="1" smtClean="0"/>
              <a:t>Structuralist</a:t>
            </a:r>
            <a:r>
              <a:rPr lang="en-IE" dirty="0" smtClean="0"/>
              <a:t>, politically oriented position (accepted until 1960s; then rise of Chicago School which focused predominantly on materialist considerations, especially consumer pricing as criterion) </a:t>
            </a:r>
          </a:p>
          <a:p>
            <a:pPr lvl="1"/>
            <a:r>
              <a:rPr lang="en-IE" dirty="0" smtClean="0"/>
              <a:t>Khan (2017, 2018) argues for a return to these core ideas to address current challenges especially in digital sphere)</a:t>
            </a:r>
          </a:p>
          <a:p>
            <a:r>
              <a:rPr lang="en-IE" dirty="0" smtClean="0"/>
              <a:t>“(</a:t>
            </a:r>
            <a:r>
              <a:rPr lang="en-IE" dirty="0"/>
              <a:t>1) monopolistic and oligopolistic market </a:t>
            </a:r>
            <a:r>
              <a:rPr lang="en-IE" dirty="0" smtClean="0"/>
              <a:t>structures enable </a:t>
            </a:r>
            <a:r>
              <a:rPr lang="en-IE" dirty="0"/>
              <a:t>dominant actors to coordinate with greater ease and subtlety, </a:t>
            </a:r>
            <a:r>
              <a:rPr lang="en-IE" dirty="0" smtClean="0"/>
              <a:t>facilitating conduct </a:t>
            </a:r>
            <a:r>
              <a:rPr lang="en-IE" dirty="0"/>
              <a:t>like price-fixing, market division, and tacit collusion; </a:t>
            </a:r>
            <a:endParaRPr lang="en-IE" dirty="0" smtClean="0"/>
          </a:p>
          <a:p>
            <a:r>
              <a:rPr lang="en-IE" dirty="0" smtClean="0"/>
              <a:t>(</a:t>
            </a:r>
            <a:r>
              <a:rPr lang="en-IE" dirty="0"/>
              <a:t>2) </a:t>
            </a:r>
            <a:r>
              <a:rPr lang="en-IE" dirty="0" smtClean="0"/>
              <a:t>monopolistic and </a:t>
            </a:r>
            <a:r>
              <a:rPr lang="en-IE" dirty="0"/>
              <a:t>oligopolistic firms can use their existing dominance to </a:t>
            </a:r>
            <a:r>
              <a:rPr lang="en-IE" dirty="0" smtClean="0"/>
              <a:t>block new </a:t>
            </a:r>
            <a:r>
              <a:rPr lang="en-IE" dirty="0"/>
              <a:t>entrants; and </a:t>
            </a:r>
            <a:endParaRPr lang="en-IE" dirty="0" smtClean="0"/>
          </a:p>
          <a:p>
            <a:r>
              <a:rPr lang="en-IE" dirty="0" smtClean="0"/>
              <a:t>(</a:t>
            </a:r>
            <a:r>
              <a:rPr lang="en-IE" dirty="0"/>
              <a:t>3) monopolistic and oligopolistic firms have greater </a:t>
            </a:r>
            <a:r>
              <a:rPr lang="en-IE" dirty="0" smtClean="0"/>
              <a:t>bargaining power </a:t>
            </a:r>
            <a:r>
              <a:rPr lang="en-IE" dirty="0"/>
              <a:t>against consumers, suppliers, and workers, which enables </a:t>
            </a:r>
            <a:r>
              <a:rPr lang="en-IE" dirty="0" smtClean="0"/>
              <a:t>them to </a:t>
            </a:r>
            <a:r>
              <a:rPr lang="en-IE" dirty="0"/>
              <a:t>hike prices and degrade service and quality while maintaining profits</a:t>
            </a:r>
            <a:r>
              <a:rPr lang="en-IE" dirty="0" smtClean="0"/>
              <a:t>.” (Khan 2017, p.718)</a:t>
            </a:r>
          </a:p>
          <a:p>
            <a:endParaRPr lang="en-IE" dirty="0" smtClean="0"/>
          </a:p>
          <a:p>
            <a:endParaRPr lang="en-IE" dirty="0"/>
          </a:p>
        </p:txBody>
      </p:sp>
      <p:pic>
        <p:nvPicPr>
          <p:cNvPr id="4" name="Picture 3"/>
          <p:cNvPicPr>
            <a:picLocks noChangeAspect="1"/>
          </p:cNvPicPr>
          <p:nvPr/>
        </p:nvPicPr>
        <p:blipFill>
          <a:blip r:embed="rId2"/>
          <a:stretch>
            <a:fillRect/>
          </a:stretch>
        </p:blipFill>
        <p:spPr>
          <a:xfrm>
            <a:off x="9130938" y="83735"/>
            <a:ext cx="2957647" cy="1823883"/>
          </a:xfrm>
          <a:prstGeom prst="rect">
            <a:avLst/>
          </a:prstGeom>
        </p:spPr>
      </p:pic>
    </p:spTree>
    <p:extLst>
      <p:ext uri="{BB962C8B-B14F-4D97-AF65-F5344CB8AC3E}">
        <p14:creationId xmlns:p14="http://schemas.microsoft.com/office/powerpoint/2010/main" val="270158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83025"/>
            <a:ext cx="9015306" cy="1320800"/>
          </a:xfrm>
        </p:spPr>
        <p:txBody>
          <a:bodyPr/>
          <a:lstStyle/>
          <a:p>
            <a:r>
              <a:rPr lang="en-IE" dirty="0" smtClean="0"/>
              <a:t>Predatory pricing and vertical integration</a:t>
            </a:r>
            <a:endParaRPr lang="en-IE" dirty="0"/>
          </a:p>
        </p:txBody>
      </p:sp>
      <p:sp>
        <p:nvSpPr>
          <p:cNvPr id="3" name="Content Placeholder 2"/>
          <p:cNvSpPr>
            <a:spLocks noGrp="1"/>
          </p:cNvSpPr>
          <p:nvPr>
            <p:ph idx="1"/>
          </p:nvPr>
        </p:nvSpPr>
        <p:spPr>
          <a:xfrm>
            <a:off x="677334" y="1476103"/>
            <a:ext cx="8596668" cy="4565259"/>
          </a:xfrm>
        </p:spPr>
        <p:txBody>
          <a:bodyPr/>
          <a:lstStyle/>
          <a:p>
            <a:r>
              <a:rPr lang="en-IE" dirty="0" smtClean="0"/>
              <a:t>Predatory </a:t>
            </a:r>
            <a:r>
              <a:rPr lang="en-IE" dirty="0"/>
              <a:t>pricing: to force competitors out, facilitated by size or underlying </a:t>
            </a:r>
            <a:r>
              <a:rPr lang="en-IE" dirty="0" smtClean="0"/>
              <a:t>valuations</a:t>
            </a:r>
            <a:endParaRPr lang="en-IE" dirty="0"/>
          </a:p>
          <a:p>
            <a:r>
              <a:rPr lang="en-IE" dirty="0"/>
              <a:t>Vertical integration: when “two or more successive stages of production and/or distribution of a product are combined under the same control”, to use leverage in one area of dominance to exert beyond this </a:t>
            </a:r>
            <a:r>
              <a:rPr lang="en-IE" dirty="0" smtClean="0"/>
              <a:t>area</a:t>
            </a:r>
            <a:endParaRPr lang="en-IE" dirty="0"/>
          </a:p>
          <a:p>
            <a:endParaRPr lang="en-IE" dirty="0"/>
          </a:p>
        </p:txBody>
      </p:sp>
      <p:pic>
        <p:nvPicPr>
          <p:cNvPr id="4" name="Picture 3"/>
          <p:cNvPicPr>
            <a:picLocks noChangeAspect="1"/>
          </p:cNvPicPr>
          <p:nvPr/>
        </p:nvPicPr>
        <p:blipFill>
          <a:blip r:embed="rId2"/>
          <a:stretch>
            <a:fillRect/>
          </a:stretch>
        </p:blipFill>
        <p:spPr>
          <a:xfrm>
            <a:off x="677334" y="3682608"/>
            <a:ext cx="4275909" cy="2848824"/>
          </a:xfrm>
          <a:prstGeom prst="rect">
            <a:avLst/>
          </a:prstGeom>
        </p:spPr>
      </p:pic>
    </p:spTree>
    <p:extLst>
      <p:ext uri="{BB962C8B-B14F-4D97-AF65-F5344CB8AC3E}">
        <p14:creationId xmlns:p14="http://schemas.microsoft.com/office/powerpoint/2010/main" val="3932330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Acquisitions and valuation</a:t>
            </a:r>
            <a:endParaRPr lang="en-IE" dirty="0"/>
          </a:p>
        </p:txBody>
      </p:sp>
      <p:sp>
        <p:nvSpPr>
          <p:cNvPr id="3" name="Content Placeholder 2"/>
          <p:cNvSpPr>
            <a:spLocks noGrp="1"/>
          </p:cNvSpPr>
          <p:nvPr>
            <p:ph idx="1"/>
          </p:nvPr>
        </p:nvSpPr>
        <p:spPr>
          <a:xfrm>
            <a:off x="677334" y="1632857"/>
            <a:ext cx="7330197" cy="4408505"/>
          </a:xfrm>
        </p:spPr>
        <p:txBody>
          <a:bodyPr/>
          <a:lstStyle/>
          <a:p>
            <a:r>
              <a:rPr lang="en-IE" dirty="0" smtClean="0"/>
              <a:t>Over 600 acquisitions between 2010 and 2019 in GAFAM, some of which were “killer acquisitions” (</a:t>
            </a:r>
            <a:r>
              <a:rPr lang="en-IE" dirty="0"/>
              <a:t>acquisitions of </a:t>
            </a:r>
            <a:r>
              <a:rPr lang="en-IE" dirty="0" smtClean="0"/>
              <a:t>potential competitors with </a:t>
            </a:r>
            <a:r>
              <a:rPr lang="en-IE" dirty="0"/>
              <a:t>the </a:t>
            </a:r>
            <a:r>
              <a:rPr lang="en-IE" dirty="0" smtClean="0"/>
              <a:t>purpose to prevent those companies from successfully challenging </a:t>
            </a:r>
            <a:r>
              <a:rPr lang="en-IE" smtClean="0"/>
              <a:t>the incumbents)</a:t>
            </a:r>
            <a:endParaRPr lang="en-IE" dirty="0" smtClean="0"/>
          </a:p>
          <a:p>
            <a:r>
              <a:rPr lang="en-IE" dirty="0" smtClean="0"/>
              <a:t>Google 220, Amazon 86, Microsoft 175</a:t>
            </a:r>
          </a:p>
          <a:p>
            <a:endParaRPr lang="en-IE" dirty="0" smtClean="0"/>
          </a:p>
          <a:p>
            <a:r>
              <a:rPr lang="en-IE" dirty="0" smtClean="0"/>
              <a:t>Australian Competition Authority:</a:t>
            </a:r>
          </a:p>
          <a:p>
            <a:r>
              <a:rPr lang="en-IE" dirty="0" smtClean="0"/>
              <a:t>50-67% of 2019 share price for Facebook and 46-64% for Google can be attributed to expectations for future growth (i.e. further expansion and entrenchment of power)</a:t>
            </a:r>
            <a:endParaRPr lang="en-IE" dirty="0"/>
          </a:p>
        </p:txBody>
      </p:sp>
      <p:pic>
        <p:nvPicPr>
          <p:cNvPr id="4" name="Picture 3"/>
          <p:cNvPicPr>
            <a:picLocks noChangeAspect="1"/>
          </p:cNvPicPr>
          <p:nvPr/>
        </p:nvPicPr>
        <p:blipFill>
          <a:blip r:embed="rId2"/>
          <a:stretch>
            <a:fillRect/>
          </a:stretch>
        </p:blipFill>
        <p:spPr>
          <a:xfrm>
            <a:off x="7847972" y="3574734"/>
            <a:ext cx="4438273" cy="3078747"/>
          </a:xfrm>
          <a:prstGeom prst="rect">
            <a:avLst/>
          </a:prstGeom>
        </p:spPr>
      </p:pic>
    </p:spTree>
    <p:extLst>
      <p:ext uri="{BB962C8B-B14F-4D97-AF65-F5344CB8AC3E}">
        <p14:creationId xmlns:p14="http://schemas.microsoft.com/office/powerpoint/2010/main" val="597137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Lock-in effects</a:t>
            </a:r>
            <a:endParaRPr lang="en-IE" dirty="0"/>
          </a:p>
        </p:txBody>
      </p:sp>
      <p:sp>
        <p:nvSpPr>
          <p:cNvPr id="3" name="Content Placeholder 2"/>
          <p:cNvSpPr>
            <a:spLocks noGrp="1"/>
          </p:cNvSpPr>
          <p:nvPr>
            <p:ph idx="1"/>
          </p:nvPr>
        </p:nvSpPr>
        <p:spPr>
          <a:xfrm>
            <a:off x="677334" y="1515291"/>
            <a:ext cx="6546426" cy="4924698"/>
          </a:xfrm>
        </p:spPr>
        <p:txBody>
          <a:bodyPr>
            <a:normAutofit/>
          </a:bodyPr>
          <a:lstStyle/>
          <a:p>
            <a:r>
              <a:rPr lang="en-IE" dirty="0" smtClean="0"/>
              <a:t>E.g. Amazon’s e-book pricing and Kindle devices:</a:t>
            </a:r>
          </a:p>
          <a:p>
            <a:r>
              <a:rPr lang="en-IE" dirty="0" smtClean="0"/>
              <a:t>“</a:t>
            </a:r>
            <a:r>
              <a:rPr lang="en-IE" dirty="0"/>
              <a:t>Compelling readers to purchase a </a:t>
            </a:r>
            <a:r>
              <a:rPr lang="en-IE" dirty="0" smtClean="0"/>
              <a:t>Kindle through </a:t>
            </a:r>
            <a:r>
              <a:rPr lang="en-IE" dirty="0"/>
              <a:t>cheap e-books locks them into future e-book purchases from </a:t>
            </a:r>
            <a:r>
              <a:rPr lang="en-IE" dirty="0" smtClean="0"/>
              <a:t>Amazon. Moreover</a:t>
            </a:r>
            <a:r>
              <a:rPr lang="en-IE" dirty="0"/>
              <a:t>, buying-or even browsing-e-books on Amazon's </a:t>
            </a:r>
            <a:r>
              <a:rPr lang="en-IE" dirty="0" smtClean="0"/>
              <a:t>platform hands </a:t>
            </a:r>
            <a:r>
              <a:rPr lang="en-IE" dirty="0"/>
              <a:t>the company information about your reading habits and preferences, </a:t>
            </a:r>
            <a:r>
              <a:rPr lang="en-IE" dirty="0" smtClean="0"/>
              <a:t>data the </a:t>
            </a:r>
            <a:r>
              <a:rPr lang="en-IE" dirty="0"/>
              <a:t>company uses to tailor recommendations and future deals. </a:t>
            </a:r>
            <a:r>
              <a:rPr lang="en-IE" dirty="0" smtClean="0"/>
              <a:t>Replicated across </a:t>
            </a:r>
            <a:r>
              <a:rPr lang="en-IE" dirty="0"/>
              <a:t>a few more purchases, Amazon's lock-in becomes strong. It becomes </a:t>
            </a:r>
            <a:r>
              <a:rPr lang="en-IE" dirty="0" smtClean="0"/>
              <a:t>unlikely that </a:t>
            </a:r>
            <a:r>
              <a:rPr lang="en-IE" dirty="0"/>
              <a:t>a reader will then purchase a Nook and switch to buying </a:t>
            </a:r>
            <a:r>
              <a:rPr lang="en-IE" dirty="0" smtClean="0"/>
              <a:t>e-books through </a:t>
            </a:r>
            <a:r>
              <a:rPr lang="en-IE" dirty="0"/>
              <a:t>Barnes &amp; Noble, even </a:t>
            </a:r>
            <a:r>
              <a:rPr lang="en-IE" dirty="0" smtClean="0"/>
              <a:t>if </a:t>
            </a:r>
            <a:r>
              <a:rPr lang="en-IE" dirty="0"/>
              <a:t>that company is slashing prices</a:t>
            </a:r>
            <a:r>
              <a:rPr lang="en-IE" dirty="0" smtClean="0"/>
              <a:t>.” (Khan 2017, p.760-61)</a:t>
            </a:r>
          </a:p>
          <a:p>
            <a:r>
              <a:rPr lang="en-IE" dirty="0" smtClean="0"/>
              <a:t>At the same time inventing new fees to publishers for what was previously standard service, based on dominance in market</a:t>
            </a:r>
            <a:endParaRPr lang="en-IE" dirty="0"/>
          </a:p>
        </p:txBody>
      </p:sp>
      <p:pic>
        <p:nvPicPr>
          <p:cNvPr id="4" name="Picture 3"/>
          <p:cNvPicPr>
            <a:picLocks noChangeAspect="1"/>
          </p:cNvPicPr>
          <p:nvPr/>
        </p:nvPicPr>
        <p:blipFill>
          <a:blip r:embed="rId2"/>
          <a:stretch>
            <a:fillRect/>
          </a:stretch>
        </p:blipFill>
        <p:spPr>
          <a:xfrm>
            <a:off x="7667897" y="1727200"/>
            <a:ext cx="4276997" cy="3870682"/>
          </a:xfrm>
          <a:prstGeom prst="rect">
            <a:avLst/>
          </a:prstGeom>
        </p:spPr>
      </p:pic>
    </p:spTree>
    <p:extLst>
      <p:ext uri="{BB962C8B-B14F-4D97-AF65-F5344CB8AC3E}">
        <p14:creationId xmlns:p14="http://schemas.microsoft.com/office/powerpoint/2010/main" val="548871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633" y="191589"/>
            <a:ext cx="9041432" cy="1320800"/>
          </a:xfrm>
        </p:spPr>
        <p:txBody>
          <a:bodyPr>
            <a:normAutofit fontScale="90000"/>
          </a:bodyPr>
          <a:lstStyle/>
          <a:p>
            <a:r>
              <a:rPr lang="en-IE" dirty="0" smtClean="0"/>
              <a:t>Why focus on market structure and prospective concerns over current pricing outcomes?</a:t>
            </a:r>
            <a:endParaRPr lang="en-IE" dirty="0"/>
          </a:p>
        </p:txBody>
      </p:sp>
      <p:sp>
        <p:nvSpPr>
          <p:cNvPr id="3" name="Content Placeholder 2"/>
          <p:cNvSpPr>
            <a:spLocks noGrp="1"/>
          </p:cNvSpPr>
          <p:nvPr>
            <p:ph idx="1"/>
          </p:nvPr>
        </p:nvSpPr>
        <p:spPr>
          <a:xfrm>
            <a:off x="677334" y="1538511"/>
            <a:ext cx="7970277" cy="5045169"/>
          </a:xfrm>
        </p:spPr>
        <p:txBody>
          <a:bodyPr>
            <a:normAutofit/>
          </a:bodyPr>
          <a:lstStyle/>
          <a:p>
            <a:r>
              <a:rPr lang="en-IE" dirty="0"/>
              <a:t>Longer term risks </a:t>
            </a:r>
            <a:r>
              <a:rPr lang="en-IE" dirty="0" smtClean="0"/>
              <a:t>of domination associated </a:t>
            </a:r>
            <a:r>
              <a:rPr lang="en-IE" dirty="0"/>
              <a:t>with concentrated </a:t>
            </a:r>
            <a:r>
              <a:rPr lang="en-IE" dirty="0" smtClean="0"/>
              <a:t>markets</a:t>
            </a:r>
          </a:p>
          <a:p>
            <a:r>
              <a:rPr lang="en-IE" dirty="0" smtClean="0"/>
              <a:t>Early timing is essential: </a:t>
            </a:r>
          </a:p>
          <a:p>
            <a:pPr lvl="1"/>
            <a:r>
              <a:rPr lang="en-IE" dirty="0"/>
              <a:t>“it is much easier to promote competition at the point when a market risks becoming less competitive than it is at the point when a market is no longer competitive</a:t>
            </a:r>
            <a:r>
              <a:rPr lang="en-IE" dirty="0" smtClean="0"/>
              <a:t>”</a:t>
            </a:r>
          </a:p>
          <a:p>
            <a:pPr lvl="1"/>
            <a:r>
              <a:rPr lang="en-IE" dirty="0" smtClean="0"/>
              <a:t>“allowing </a:t>
            </a:r>
            <a:r>
              <a:rPr lang="en-IE" dirty="0"/>
              <a:t>firms to amass market power makes it more difficult to meaningfully check that power when it is eventually exercised. Companies may exploit their market power in a host of competition-distorting ways” (p. 745)</a:t>
            </a:r>
          </a:p>
          <a:p>
            <a:r>
              <a:rPr lang="en-IE" dirty="0" smtClean="0"/>
              <a:t>Interests beyond </a:t>
            </a:r>
            <a:r>
              <a:rPr lang="en-IE" dirty="0" smtClean="0"/>
              <a:t>prices as indicator of consumer welfare – </a:t>
            </a:r>
            <a:r>
              <a:rPr lang="en-IE" dirty="0" smtClean="0"/>
              <a:t>e.g. innovation:</a:t>
            </a:r>
          </a:p>
          <a:p>
            <a:pPr lvl="1"/>
            <a:r>
              <a:rPr lang="en-IE" dirty="0" smtClean="0"/>
              <a:t>“allowing </a:t>
            </a:r>
            <a:r>
              <a:rPr lang="en-IE" dirty="0"/>
              <a:t>a highly concentrated market structure to </a:t>
            </a:r>
            <a:r>
              <a:rPr lang="en-IE" dirty="0" smtClean="0"/>
              <a:t>persist endangers … long-term </a:t>
            </a:r>
            <a:r>
              <a:rPr lang="en-IE" dirty="0"/>
              <a:t>interests, since firms in uncompetitive markets </a:t>
            </a:r>
            <a:r>
              <a:rPr lang="en-IE" dirty="0" smtClean="0"/>
              <a:t>need not </a:t>
            </a:r>
            <a:r>
              <a:rPr lang="en-IE" dirty="0"/>
              <a:t>compete to improve old products or tinker to create news </a:t>
            </a:r>
            <a:r>
              <a:rPr lang="en-IE" dirty="0" smtClean="0"/>
              <a:t>ones” (p.739)</a:t>
            </a:r>
          </a:p>
          <a:p>
            <a:pPr lvl="1"/>
            <a:r>
              <a:rPr lang="en-IE" dirty="0" smtClean="0"/>
              <a:t>“Sustaining” rather than constructively “disruptive” innovation</a:t>
            </a:r>
          </a:p>
        </p:txBody>
      </p:sp>
      <p:pic>
        <p:nvPicPr>
          <p:cNvPr id="4" name="Picture 3"/>
          <p:cNvPicPr>
            <a:picLocks noChangeAspect="1"/>
          </p:cNvPicPr>
          <p:nvPr/>
        </p:nvPicPr>
        <p:blipFill>
          <a:blip r:embed="rId2"/>
          <a:stretch>
            <a:fillRect/>
          </a:stretch>
        </p:blipFill>
        <p:spPr>
          <a:xfrm>
            <a:off x="8647611" y="2471783"/>
            <a:ext cx="3545477" cy="2659108"/>
          </a:xfrm>
          <a:prstGeom prst="rect">
            <a:avLst/>
          </a:prstGeom>
        </p:spPr>
      </p:pic>
    </p:spTree>
    <p:extLst>
      <p:ext uri="{BB962C8B-B14F-4D97-AF65-F5344CB8AC3E}">
        <p14:creationId xmlns:p14="http://schemas.microsoft.com/office/powerpoint/2010/main" val="282989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Concerns </a:t>
            </a:r>
            <a:r>
              <a:rPr lang="en-IE" dirty="0" smtClean="0"/>
              <a:t>associated with market concentrations in general</a:t>
            </a:r>
            <a:endParaRPr lang="en-IE" dirty="0"/>
          </a:p>
        </p:txBody>
      </p:sp>
      <p:sp>
        <p:nvSpPr>
          <p:cNvPr id="3" name="Content Placeholder 2"/>
          <p:cNvSpPr>
            <a:spLocks noGrp="1"/>
          </p:cNvSpPr>
          <p:nvPr>
            <p:ph idx="1"/>
          </p:nvPr>
        </p:nvSpPr>
        <p:spPr/>
        <p:txBody>
          <a:bodyPr>
            <a:normAutofit/>
          </a:bodyPr>
          <a:lstStyle/>
          <a:p>
            <a:r>
              <a:rPr lang="en-IE" sz="2400" dirty="0"/>
              <a:t>(1) entry </a:t>
            </a:r>
            <a:r>
              <a:rPr lang="en-IE" sz="2400" dirty="0" smtClean="0"/>
              <a:t>barriers</a:t>
            </a:r>
          </a:p>
          <a:p>
            <a:r>
              <a:rPr lang="en-IE" sz="2400" dirty="0" smtClean="0"/>
              <a:t>(</a:t>
            </a:r>
            <a:r>
              <a:rPr lang="en-IE" sz="2400" dirty="0"/>
              <a:t>2) </a:t>
            </a:r>
            <a:r>
              <a:rPr lang="en-IE" sz="2400" dirty="0" smtClean="0"/>
              <a:t>conflicts of interest</a:t>
            </a:r>
          </a:p>
          <a:p>
            <a:r>
              <a:rPr lang="en-IE" sz="2400" dirty="0" smtClean="0"/>
              <a:t>(</a:t>
            </a:r>
            <a:r>
              <a:rPr lang="en-IE" sz="2400" dirty="0"/>
              <a:t>3) the emergence of </a:t>
            </a:r>
            <a:r>
              <a:rPr lang="en-IE" sz="2400" dirty="0" smtClean="0"/>
              <a:t>gatekeepers/bottlenecks</a:t>
            </a:r>
          </a:p>
          <a:p>
            <a:r>
              <a:rPr lang="en-IE" sz="2400" dirty="0" smtClean="0"/>
              <a:t>(</a:t>
            </a:r>
            <a:r>
              <a:rPr lang="en-IE" sz="2400" dirty="0"/>
              <a:t>4) the use of </a:t>
            </a:r>
            <a:r>
              <a:rPr lang="en-IE" sz="2400" dirty="0" smtClean="0"/>
              <a:t>and control </a:t>
            </a:r>
            <a:r>
              <a:rPr lang="en-IE" sz="2400" dirty="0"/>
              <a:t>over </a:t>
            </a:r>
            <a:r>
              <a:rPr lang="en-IE" sz="2400" dirty="0" smtClean="0"/>
              <a:t>data</a:t>
            </a:r>
          </a:p>
          <a:p>
            <a:r>
              <a:rPr lang="en-IE" sz="2400" dirty="0" smtClean="0"/>
              <a:t>(</a:t>
            </a:r>
            <a:r>
              <a:rPr lang="en-IE" sz="2400" dirty="0"/>
              <a:t>5) the dynamics of bargaining power</a:t>
            </a:r>
          </a:p>
        </p:txBody>
      </p:sp>
      <p:pic>
        <p:nvPicPr>
          <p:cNvPr id="4" name="Picture 3"/>
          <p:cNvPicPr>
            <a:picLocks noChangeAspect="1"/>
          </p:cNvPicPr>
          <p:nvPr/>
        </p:nvPicPr>
        <p:blipFill>
          <a:blip r:embed="rId2"/>
          <a:stretch>
            <a:fillRect/>
          </a:stretch>
        </p:blipFill>
        <p:spPr>
          <a:xfrm>
            <a:off x="7740167" y="1951581"/>
            <a:ext cx="4329912" cy="3247434"/>
          </a:xfrm>
          <a:prstGeom prst="rect">
            <a:avLst/>
          </a:prstGeom>
        </p:spPr>
      </p:pic>
    </p:spTree>
    <p:extLst>
      <p:ext uri="{BB962C8B-B14F-4D97-AF65-F5344CB8AC3E}">
        <p14:creationId xmlns:p14="http://schemas.microsoft.com/office/powerpoint/2010/main" val="235924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Types of platform power (Khan 2018)</a:t>
            </a:r>
            <a:endParaRPr lang="en-IE" dirty="0"/>
          </a:p>
        </p:txBody>
      </p:sp>
      <p:sp>
        <p:nvSpPr>
          <p:cNvPr id="3" name="Content Placeholder 2"/>
          <p:cNvSpPr>
            <a:spLocks noGrp="1"/>
          </p:cNvSpPr>
          <p:nvPr>
            <p:ph idx="1"/>
          </p:nvPr>
        </p:nvSpPr>
        <p:spPr>
          <a:xfrm>
            <a:off x="677334" y="1554480"/>
            <a:ext cx="8596668" cy="4911633"/>
          </a:xfrm>
        </p:spPr>
        <p:txBody>
          <a:bodyPr>
            <a:normAutofit/>
          </a:bodyPr>
          <a:lstStyle/>
          <a:p>
            <a:r>
              <a:rPr lang="en-IE" sz="2400" u="sng" dirty="0" smtClean="0"/>
              <a:t>Gatekeeper power</a:t>
            </a:r>
            <a:r>
              <a:rPr lang="en-IE" sz="2400" dirty="0" smtClean="0"/>
              <a:t>, i.e. necessary intermediaries with power of extortion</a:t>
            </a:r>
          </a:p>
          <a:p>
            <a:pPr lvl="1"/>
            <a:r>
              <a:rPr lang="en-IE" sz="2200" dirty="0" smtClean="0"/>
              <a:t>“these </a:t>
            </a:r>
            <a:r>
              <a:rPr lang="en-IE" sz="2200" dirty="0"/>
              <a:t>companies serve effectively as infrastructure for digital </a:t>
            </a:r>
            <a:r>
              <a:rPr lang="en-IE" sz="2200" dirty="0" smtClean="0"/>
              <a:t>markets - they </a:t>
            </a:r>
            <a:r>
              <a:rPr lang="en-IE" sz="2200" dirty="0"/>
              <a:t>are distribution channels, the arteries of </a:t>
            </a:r>
            <a:r>
              <a:rPr lang="en-IE" sz="2200" dirty="0" smtClean="0"/>
              <a:t>commerce” (p.326)</a:t>
            </a:r>
            <a:endParaRPr lang="en-IE" sz="2200" dirty="0"/>
          </a:p>
          <a:p>
            <a:r>
              <a:rPr lang="en-IE" sz="2400" u="sng" dirty="0" smtClean="0"/>
              <a:t>Leveraging of platform dominance</a:t>
            </a:r>
            <a:r>
              <a:rPr lang="en-IE" sz="2400" dirty="0" smtClean="0"/>
              <a:t>: for advantageous self-positioning, including in separate or ancillary markets</a:t>
            </a:r>
          </a:p>
          <a:p>
            <a:r>
              <a:rPr lang="en-IE" sz="2400" u="sng" dirty="0" smtClean="0"/>
              <a:t>Information exploitation</a:t>
            </a:r>
            <a:r>
              <a:rPr lang="en-IE" sz="2400" dirty="0" smtClean="0"/>
              <a:t>: of huge amount of data, including from 3</a:t>
            </a:r>
            <a:r>
              <a:rPr lang="en-IE" sz="2400" baseline="30000" dirty="0" smtClean="0"/>
              <a:t>rd</a:t>
            </a:r>
            <a:r>
              <a:rPr lang="en-IE" sz="2400" dirty="0" smtClean="0"/>
              <a:t> party websites, e.g. for discrimination or competition</a:t>
            </a:r>
          </a:p>
          <a:p>
            <a:endParaRPr lang="en-IE" sz="2400" dirty="0" smtClean="0"/>
          </a:p>
          <a:p>
            <a:endParaRPr lang="en-IE" sz="2400" dirty="0"/>
          </a:p>
        </p:txBody>
      </p:sp>
      <p:pic>
        <p:nvPicPr>
          <p:cNvPr id="4" name="Picture 3"/>
          <p:cNvPicPr>
            <a:picLocks noChangeAspect="1"/>
          </p:cNvPicPr>
          <p:nvPr/>
        </p:nvPicPr>
        <p:blipFill>
          <a:blip r:embed="rId2"/>
          <a:stretch>
            <a:fillRect/>
          </a:stretch>
        </p:blipFill>
        <p:spPr>
          <a:xfrm>
            <a:off x="9614807" y="387529"/>
            <a:ext cx="2209800" cy="2946400"/>
          </a:xfrm>
          <a:prstGeom prst="rect">
            <a:avLst/>
          </a:prstGeom>
        </p:spPr>
      </p:pic>
    </p:spTree>
    <p:extLst>
      <p:ext uri="{BB962C8B-B14F-4D97-AF65-F5344CB8AC3E}">
        <p14:creationId xmlns:p14="http://schemas.microsoft.com/office/powerpoint/2010/main" val="3715545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96089"/>
            <a:ext cx="8596668" cy="1320800"/>
          </a:xfrm>
        </p:spPr>
        <p:txBody>
          <a:bodyPr/>
          <a:lstStyle/>
          <a:p>
            <a:r>
              <a:rPr lang="en-IE" dirty="0" smtClean="0"/>
              <a:t>Example Gatekeeping</a:t>
            </a:r>
            <a:endParaRPr lang="en-IE" dirty="0"/>
          </a:p>
        </p:txBody>
      </p:sp>
      <p:sp>
        <p:nvSpPr>
          <p:cNvPr id="3" name="Content Placeholder 2"/>
          <p:cNvSpPr>
            <a:spLocks noGrp="1"/>
          </p:cNvSpPr>
          <p:nvPr>
            <p:ph idx="1"/>
          </p:nvPr>
        </p:nvSpPr>
        <p:spPr>
          <a:xfrm>
            <a:off x="677334" y="1606731"/>
            <a:ext cx="8495394" cy="4434631"/>
          </a:xfrm>
        </p:spPr>
        <p:txBody>
          <a:bodyPr>
            <a:normAutofit lnSpcReduction="10000"/>
          </a:bodyPr>
          <a:lstStyle/>
          <a:p>
            <a:r>
              <a:rPr lang="en-IE" sz="2400" dirty="0"/>
              <a:t>Epic (</a:t>
            </a:r>
            <a:r>
              <a:rPr lang="en-IE" sz="2400" dirty="0" err="1"/>
              <a:t>Fortnite</a:t>
            </a:r>
            <a:r>
              <a:rPr lang="en-IE" sz="2400" dirty="0"/>
              <a:t>) </a:t>
            </a:r>
            <a:r>
              <a:rPr lang="en-IE" sz="2400" dirty="0" smtClean="0"/>
              <a:t>vs </a:t>
            </a:r>
            <a:r>
              <a:rPr lang="en-IE" sz="2400" dirty="0" smtClean="0"/>
              <a:t>Apple </a:t>
            </a:r>
            <a:r>
              <a:rPr lang="en-IE" sz="2400" dirty="0" smtClean="0"/>
              <a:t>App Store </a:t>
            </a:r>
            <a:r>
              <a:rPr lang="en-IE" sz="2400" dirty="0" smtClean="0"/>
              <a:t>2020-2021</a:t>
            </a:r>
            <a:endParaRPr lang="en-IE" sz="2400" dirty="0" smtClean="0"/>
          </a:p>
          <a:p>
            <a:r>
              <a:rPr lang="en-IE" sz="2400" dirty="0" smtClean="0"/>
              <a:t>Focused on mandatory 30% cut of all sales through App Store and prohibition on including alternative payment pathways in app information (and similar on Google Play)</a:t>
            </a:r>
          </a:p>
          <a:p>
            <a:r>
              <a:rPr lang="en-IE" sz="2400" dirty="0" smtClean="0"/>
              <a:t>Argued that Apple (and Google) abused their gatekeeping power to take oversight of app details to retain their unreasonably high profits which appeared disproportionate to actual expense (unlike hardware related gaming market)</a:t>
            </a:r>
          </a:p>
          <a:p>
            <a:r>
              <a:rPr lang="en-IE" sz="2400" dirty="0" smtClean="0"/>
              <a:t>(California </a:t>
            </a:r>
            <a:r>
              <a:rPr lang="en-IE" sz="2400" dirty="0" err="1" smtClean="0"/>
              <a:t>courtcase</a:t>
            </a:r>
            <a:r>
              <a:rPr lang="en-IE" sz="2400" dirty="0" smtClean="0"/>
              <a:t>: 9/10 in favour of Apple, partly based on specific definition which market was affected, but siding with Epic on payment pathways)</a:t>
            </a:r>
            <a:endParaRPr lang="en-IE" sz="2400" dirty="0"/>
          </a:p>
        </p:txBody>
      </p:sp>
      <p:pic>
        <p:nvPicPr>
          <p:cNvPr id="5" name="Picture 4"/>
          <p:cNvPicPr>
            <a:picLocks noChangeAspect="1"/>
          </p:cNvPicPr>
          <p:nvPr/>
        </p:nvPicPr>
        <p:blipFill>
          <a:blip r:embed="rId2"/>
          <a:stretch>
            <a:fillRect/>
          </a:stretch>
        </p:blipFill>
        <p:spPr>
          <a:xfrm>
            <a:off x="9172728" y="0"/>
            <a:ext cx="3019272" cy="1987369"/>
          </a:xfrm>
          <a:prstGeom prst="rect">
            <a:avLst/>
          </a:prstGeom>
        </p:spPr>
      </p:pic>
    </p:spTree>
    <p:extLst>
      <p:ext uri="{BB962C8B-B14F-4D97-AF65-F5344CB8AC3E}">
        <p14:creationId xmlns:p14="http://schemas.microsoft.com/office/powerpoint/2010/main" val="313845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Examples: Information </a:t>
            </a:r>
            <a:r>
              <a:rPr lang="en-IE" dirty="0"/>
              <a:t>exploitation</a:t>
            </a:r>
          </a:p>
        </p:txBody>
      </p:sp>
      <p:sp>
        <p:nvSpPr>
          <p:cNvPr id="3" name="Content Placeholder 2"/>
          <p:cNvSpPr>
            <a:spLocks noGrp="1"/>
          </p:cNvSpPr>
          <p:nvPr>
            <p:ph idx="1"/>
          </p:nvPr>
        </p:nvSpPr>
        <p:spPr>
          <a:xfrm>
            <a:off x="677334" y="1554481"/>
            <a:ext cx="8596668" cy="5133702"/>
          </a:xfrm>
        </p:spPr>
        <p:txBody>
          <a:bodyPr>
            <a:normAutofit/>
          </a:bodyPr>
          <a:lstStyle/>
          <a:p>
            <a:r>
              <a:rPr lang="en-IE" dirty="0"/>
              <a:t>Facebook and </a:t>
            </a:r>
            <a:r>
              <a:rPr lang="en-IE" dirty="0" err="1" smtClean="0"/>
              <a:t>Onavo</a:t>
            </a:r>
            <a:r>
              <a:rPr lang="en-IE" dirty="0" smtClean="0"/>
              <a:t>: </a:t>
            </a:r>
          </a:p>
          <a:p>
            <a:r>
              <a:rPr lang="en-IE" dirty="0" smtClean="0"/>
              <a:t>Purchased </a:t>
            </a:r>
            <a:r>
              <a:rPr lang="en-IE" dirty="0" err="1" smtClean="0"/>
              <a:t>Onavo</a:t>
            </a:r>
            <a:r>
              <a:rPr lang="en-IE" dirty="0" smtClean="0"/>
              <a:t>, provider of VPN app, used to follow users’ activity across the internet</a:t>
            </a:r>
          </a:p>
          <a:p>
            <a:r>
              <a:rPr lang="en-IE" dirty="0" smtClean="0"/>
              <a:t>Understanding what users did across their mobile activities allowed FB to identify WhatsApp as a emerging threat</a:t>
            </a:r>
          </a:p>
          <a:p>
            <a:r>
              <a:rPr lang="en-IE" dirty="0" smtClean="0"/>
              <a:t>Deceptive presentation of </a:t>
            </a:r>
            <a:r>
              <a:rPr lang="en-IE" dirty="0" err="1" smtClean="0"/>
              <a:t>Onavo</a:t>
            </a:r>
            <a:r>
              <a:rPr lang="en-IE" dirty="0" smtClean="0"/>
              <a:t> as VPN that helped users control their internet use, but analysing all traffic and employing that knowledge to further strengthen their own position</a:t>
            </a:r>
          </a:p>
          <a:p>
            <a:pPr marL="0" indent="0">
              <a:buNone/>
            </a:pPr>
            <a:endParaRPr lang="en-IE" dirty="0"/>
          </a:p>
          <a:p>
            <a:r>
              <a:rPr lang="en-IE" dirty="0"/>
              <a:t>Amazon </a:t>
            </a:r>
            <a:r>
              <a:rPr lang="en-IE" dirty="0" smtClean="0"/>
              <a:t>vs</a:t>
            </a:r>
            <a:r>
              <a:rPr lang="en-IE" dirty="0"/>
              <a:t>. </a:t>
            </a:r>
            <a:r>
              <a:rPr lang="en-IE" dirty="0" err="1"/>
              <a:t>Quidsi</a:t>
            </a:r>
            <a:r>
              <a:rPr lang="en-IE" dirty="0"/>
              <a:t> (</a:t>
            </a:r>
            <a:r>
              <a:rPr lang="en-IE" dirty="0" smtClean="0"/>
              <a:t>diaper.com)</a:t>
            </a:r>
          </a:p>
          <a:p>
            <a:r>
              <a:rPr lang="en-IE" dirty="0" err="1" smtClean="0"/>
              <a:t>Quidsi</a:t>
            </a:r>
            <a:r>
              <a:rPr lang="en-IE" dirty="0" smtClean="0"/>
              <a:t> offered a nappy buyers’ programme (as well as other beauty products) through Amazon</a:t>
            </a:r>
          </a:p>
          <a:p>
            <a:r>
              <a:rPr lang="en-IE" dirty="0" smtClean="0"/>
              <a:t>Amazon noticed its success, provided loss-making low pricing that undercut </a:t>
            </a:r>
            <a:r>
              <a:rPr lang="en-IE" dirty="0" err="1" smtClean="0"/>
              <a:t>Quidsi</a:t>
            </a:r>
            <a:r>
              <a:rPr lang="en-IE" dirty="0" smtClean="0"/>
              <a:t>, and left the company little financial possibility to resist acquisition. Once it had been bought, prices rose again</a:t>
            </a:r>
            <a:endParaRPr lang="en-IE" dirty="0"/>
          </a:p>
          <a:p>
            <a:endParaRPr lang="en-IE" dirty="0" smtClean="0"/>
          </a:p>
          <a:p>
            <a:endParaRPr lang="en-IE" dirty="0"/>
          </a:p>
        </p:txBody>
      </p:sp>
      <p:pic>
        <p:nvPicPr>
          <p:cNvPr id="4" name="Picture 3"/>
          <p:cNvPicPr>
            <a:picLocks noChangeAspect="1"/>
          </p:cNvPicPr>
          <p:nvPr/>
        </p:nvPicPr>
        <p:blipFill>
          <a:blip r:embed="rId2"/>
          <a:stretch>
            <a:fillRect/>
          </a:stretch>
        </p:blipFill>
        <p:spPr>
          <a:xfrm>
            <a:off x="8186603" y="0"/>
            <a:ext cx="4005398" cy="1529487"/>
          </a:xfrm>
          <a:prstGeom prst="rect">
            <a:avLst/>
          </a:prstGeom>
        </p:spPr>
      </p:pic>
      <p:pic>
        <p:nvPicPr>
          <p:cNvPr id="5" name="Picture 4"/>
          <p:cNvPicPr>
            <a:picLocks noChangeAspect="1"/>
          </p:cNvPicPr>
          <p:nvPr/>
        </p:nvPicPr>
        <p:blipFill>
          <a:blip r:embed="rId3"/>
          <a:stretch>
            <a:fillRect/>
          </a:stretch>
        </p:blipFill>
        <p:spPr>
          <a:xfrm>
            <a:off x="9575075" y="1529487"/>
            <a:ext cx="2616926" cy="2616926"/>
          </a:xfrm>
          <a:prstGeom prst="rect">
            <a:avLst/>
          </a:prstGeom>
        </p:spPr>
      </p:pic>
    </p:spTree>
    <p:extLst>
      <p:ext uri="{BB962C8B-B14F-4D97-AF65-F5344CB8AC3E}">
        <p14:creationId xmlns:p14="http://schemas.microsoft.com/office/powerpoint/2010/main" val="2904857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83028"/>
            <a:ext cx="8596668" cy="1320800"/>
          </a:xfrm>
        </p:spPr>
        <p:txBody>
          <a:bodyPr>
            <a:normAutofit fontScale="90000"/>
          </a:bodyPr>
          <a:lstStyle/>
          <a:p>
            <a:r>
              <a:rPr lang="en-IE" dirty="0"/>
              <a:t>Leveraging dominance: Google </a:t>
            </a:r>
            <a:r>
              <a:rPr lang="en-IE" dirty="0" smtClean="0"/>
              <a:t>Search, and the positioning </a:t>
            </a:r>
            <a:r>
              <a:rPr lang="en-IE" dirty="0"/>
              <a:t>of own ads/services</a:t>
            </a:r>
            <a:br>
              <a:rPr lang="en-IE" dirty="0"/>
            </a:br>
            <a:endParaRPr lang="en-IE" dirty="0"/>
          </a:p>
        </p:txBody>
      </p:sp>
      <p:sp>
        <p:nvSpPr>
          <p:cNvPr id="3" name="Content Placeholder 2"/>
          <p:cNvSpPr>
            <a:spLocks noGrp="1"/>
          </p:cNvSpPr>
          <p:nvPr>
            <p:ph idx="1"/>
          </p:nvPr>
        </p:nvSpPr>
        <p:spPr>
          <a:xfrm>
            <a:off x="677334" y="1423851"/>
            <a:ext cx="8596668" cy="4617512"/>
          </a:xfrm>
        </p:spPr>
        <p:txBody>
          <a:bodyPr>
            <a:normAutofit fontScale="92500" lnSpcReduction="20000"/>
          </a:bodyPr>
          <a:lstStyle/>
          <a:p>
            <a:r>
              <a:rPr lang="en-IE" dirty="0" smtClean="0"/>
              <a:t>Fine against Google imposed by European Commission in 2018 for set of anticompetitive restrictions on manufacturers of mobile devices and network operators</a:t>
            </a:r>
          </a:p>
          <a:p>
            <a:r>
              <a:rPr lang="en-IE" dirty="0" smtClean="0"/>
              <a:t>‘</a:t>
            </a:r>
            <a:r>
              <a:rPr lang="en-IE" dirty="0"/>
              <a:t>distribution agreements’, requiring manufacturers of mobile devices to pre-install </a:t>
            </a:r>
            <a:r>
              <a:rPr lang="en-IE" dirty="0" smtClean="0"/>
              <a:t>the general </a:t>
            </a:r>
            <a:r>
              <a:rPr lang="en-IE" dirty="0"/>
              <a:t>search (Google Search) and (Chrome) browser apps in order to be able to obtain a licence </a:t>
            </a:r>
            <a:r>
              <a:rPr lang="en-IE" dirty="0" smtClean="0"/>
              <a:t>from Google </a:t>
            </a:r>
            <a:r>
              <a:rPr lang="en-IE" dirty="0"/>
              <a:t>to use its app store (Play Store</a:t>
            </a:r>
            <a:r>
              <a:rPr lang="en-IE" dirty="0" smtClean="0"/>
              <a:t>)</a:t>
            </a:r>
          </a:p>
          <a:p>
            <a:r>
              <a:rPr lang="en-IE" dirty="0" smtClean="0"/>
              <a:t>‘</a:t>
            </a:r>
            <a:r>
              <a:rPr lang="en-IE" dirty="0"/>
              <a:t>anti-fragmentation agreements’, under which the operating licences necessary for </a:t>
            </a:r>
            <a:r>
              <a:rPr lang="en-IE" dirty="0" smtClean="0"/>
              <a:t>the pre-installation </a:t>
            </a:r>
            <a:r>
              <a:rPr lang="en-IE" dirty="0"/>
              <a:t>of the Google Search and Play Store apps could be obtained by mobile </a:t>
            </a:r>
            <a:r>
              <a:rPr lang="en-IE" dirty="0" smtClean="0"/>
              <a:t>device </a:t>
            </a:r>
            <a:r>
              <a:rPr lang="en-IE" dirty="0"/>
              <a:t>manufacturers only if they undertook not to sell devices running versions of the Android operating </a:t>
            </a:r>
            <a:r>
              <a:rPr lang="en-IE" dirty="0" smtClean="0"/>
              <a:t>system not </a:t>
            </a:r>
            <a:r>
              <a:rPr lang="en-IE" dirty="0"/>
              <a:t>approved by Google</a:t>
            </a:r>
            <a:r>
              <a:rPr lang="en-IE" dirty="0" smtClean="0"/>
              <a:t>;</a:t>
            </a:r>
          </a:p>
          <a:p>
            <a:r>
              <a:rPr lang="en-IE" dirty="0"/>
              <a:t>‘revenue share agreements’, under which the grant of a share of Google’s </a:t>
            </a:r>
            <a:r>
              <a:rPr lang="en-IE" dirty="0" smtClean="0"/>
              <a:t>advertising revenue </a:t>
            </a:r>
            <a:r>
              <a:rPr lang="en-IE" dirty="0"/>
              <a:t>to the manufacturers of mobile devices and the mobile network operators concerned was </a:t>
            </a:r>
            <a:r>
              <a:rPr lang="en-IE" dirty="0" smtClean="0"/>
              <a:t>subject to </a:t>
            </a:r>
            <a:r>
              <a:rPr lang="en-IE" dirty="0"/>
              <a:t>their undertaking not to pre-install a competing general search service on a predefined portfolio </a:t>
            </a:r>
            <a:r>
              <a:rPr lang="en-IE" dirty="0" smtClean="0"/>
              <a:t>of devices.</a:t>
            </a:r>
          </a:p>
          <a:p>
            <a:r>
              <a:rPr lang="en-IE" dirty="0" smtClean="0"/>
              <a:t>Resulting in EUR 4.3 billion fine</a:t>
            </a:r>
            <a:endParaRPr lang="en-IE" dirty="0"/>
          </a:p>
          <a:p>
            <a:r>
              <a:rPr lang="en-IE" dirty="0" smtClean="0">
                <a:hlinkClick r:id="rId2"/>
              </a:rPr>
              <a:t>https</a:t>
            </a:r>
            <a:r>
              <a:rPr lang="en-IE" dirty="0">
                <a:hlinkClick r:id="rId2"/>
              </a:rPr>
              <a:t>://</a:t>
            </a:r>
            <a:r>
              <a:rPr lang="en-IE" dirty="0" smtClean="0">
                <a:hlinkClick r:id="rId2"/>
              </a:rPr>
              <a:t>curia.europa.eu/jcms/upload/docs/application/pdf/2022-09/cp220147en.pdf</a:t>
            </a:r>
            <a:r>
              <a:rPr lang="en-IE" dirty="0" smtClean="0"/>
              <a:t> </a:t>
            </a:r>
            <a:endParaRPr lang="en-IE" dirty="0"/>
          </a:p>
        </p:txBody>
      </p:sp>
      <p:pic>
        <p:nvPicPr>
          <p:cNvPr id="4" name="Picture 3"/>
          <p:cNvPicPr>
            <a:picLocks noChangeAspect="1"/>
          </p:cNvPicPr>
          <p:nvPr/>
        </p:nvPicPr>
        <p:blipFill>
          <a:blip r:embed="rId3"/>
          <a:stretch>
            <a:fillRect/>
          </a:stretch>
        </p:blipFill>
        <p:spPr>
          <a:xfrm>
            <a:off x="9338038" y="1987369"/>
            <a:ext cx="2853962" cy="1559443"/>
          </a:xfrm>
          <a:prstGeom prst="rect">
            <a:avLst/>
          </a:prstGeom>
        </p:spPr>
      </p:pic>
    </p:spTree>
    <p:extLst>
      <p:ext uri="{BB962C8B-B14F-4D97-AF65-F5344CB8AC3E}">
        <p14:creationId xmlns:p14="http://schemas.microsoft.com/office/powerpoint/2010/main" val="1029068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Power (Allen 2021)</a:t>
            </a:r>
            <a:endParaRPr lang="en-IE" dirty="0"/>
          </a:p>
        </p:txBody>
      </p:sp>
      <p:sp>
        <p:nvSpPr>
          <p:cNvPr id="3" name="Content Placeholder 2"/>
          <p:cNvSpPr>
            <a:spLocks noGrp="1"/>
          </p:cNvSpPr>
          <p:nvPr>
            <p:ph idx="1"/>
          </p:nvPr>
        </p:nvSpPr>
        <p:spPr>
          <a:xfrm>
            <a:off x="677334" y="1476103"/>
            <a:ext cx="7800460" cy="5107577"/>
          </a:xfrm>
        </p:spPr>
        <p:txBody>
          <a:bodyPr>
            <a:normAutofit lnSpcReduction="10000"/>
          </a:bodyPr>
          <a:lstStyle/>
          <a:p>
            <a:r>
              <a:rPr lang="en-IE" dirty="0" smtClean="0"/>
              <a:t>2 </a:t>
            </a:r>
            <a:r>
              <a:rPr lang="en-IE" dirty="0" smtClean="0"/>
              <a:t>approaches to understanding power: (</a:t>
            </a:r>
            <a:r>
              <a:rPr lang="en-IE" dirty="0" err="1" smtClean="0"/>
              <a:t>i</a:t>
            </a:r>
            <a:r>
              <a:rPr lang="en-IE" dirty="0" smtClean="0"/>
              <a:t>) </a:t>
            </a:r>
            <a:r>
              <a:rPr lang="en-IE" dirty="0"/>
              <a:t>as getting someone else to do what you want them to </a:t>
            </a:r>
            <a:r>
              <a:rPr lang="en-IE" dirty="0" smtClean="0"/>
              <a:t>do (power-over others) vs. (ii) as </a:t>
            </a:r>
            <a:r>
              <a:rPr lang="en-IE" dirty="0"/>
              <a:t>an ability or a capacity to </a:t>
            </a:r>
            <a:r>
              <a:rPr lang="en-IE" dirty="0" smtClean="0"/>
              <a:t>act, “energy and competence” (power-to </a:t>
            </a:r>
            <a:r>
              <a:rPr lang="en-IE" dirty="0"/>
              <a:t>do </a:t>
            </a:r>
            <a:r>
              <a:rPr lang="en-IE" dirty="0" smtClean="0"/>
              <a:t>something) – both dispositional</a:t>
            </a:r>
          </a:p>
          <a:p>
            <a:r>
              <a:rPr lang="en-IE" dirty="0" smtClean="0"/>
              <a:t>Micro-level individual-relational vs. macro-level structural power</a:t>
            </a:r>
          </a:p>
          <a:p>
            <a:pPr lvl="1"/>
            <a:r>
              <a:rPr lang="en-IE" dirty="0" err="1" smtClean="0"/>
              <a:t>Mirrlees</a:t>
            </a:r>
            <a:r>
              <a:rPr lang="en-IE" dirty="0" smtClean="0"/>
              <a:t> (2020</a:t>
            </a:r>
            <a:r>
              <a:rPr lang="en-IE" dirty="0"/>
              <a:t>): </a:t>
            </a:r>
            <a:r>
              <a:rPr lang="en-IE" b="1" dirty="0"/>
              <a:t>relational</a:t>
            </a:r>
            <a:r>
              <a:rPr lang="en-IE" dirty="0"/>
              <a:t>: governing with tactics of persuasion and coercion to get subjects to act in concordance with preferred </a:t>
            </a:r>
            <a:r>
              <a:rPr lang="en-IE" dirty="0" smtClean="0"/>
              <a:t>ends</a:t>
            </a:r>
            <a:r>
              <a:rPr lang="en-IE" dirty="0"/>
              <a:t>; </a:t>
            </a:r>
            <a:r>
              <a:rPr lang="en-IE" b="1" dirty="0"/>
              <a:t>structural</a:t>
            </a:r>
            <a:r>
              <a:rPr lang="en-IE" dirty="0"/>
              <a:t>: ownership and control of capital resources and resource allocation, and influence on State decisions about public law, policy and regulation</a:t>
            </a:r>
            <a:endParaRPr lang="en-IE" dirty="0" smtClean="0"/>
          </a:p>
          <a:p>
            <a:r>
              <a:rPr lang="en-IE" dirty="0" smtClean="0"/>
              <a:t>Power as resource (a social good that is distributed unfairly), as domination (unjust/illegitimate power-over relation) or creative-productive (bringing about social realities)?</a:t>
            </a:r>
          </a:p>
          <a:p>
            <a:r>
              <a:rPr lang="en-IE" dirty="0"/>
              <a:t>Foucault: </a:t>
            </a:r>
            <a:r>
              <a:rPr lang="en-IE" dirty="0" smtClean="0"/>
              <a:t>constantly </a:t>
            </a:r>
            <a:r>
              <a:rPr lang="en-IE" dirty="0"/>
              <a:t>shifting set of </a:t>
            </a:r>
            <a:r>
              <a:rPr lang="en-IE" dirty="0" smtClean="0"/>
              <a:t>relations </a:t>
            </a:r>
            <a:r>
              <a:rPr lang="en-IE" dirty="0"/>
              <a:t>that </a:t>
            </a:r>
            <a:r>
              <a:rPr lang="en-IE" dirty="0" smtClean="0"/>
              <a:t>emerge </a:t>
            </a:r>
            <a:r>
              <a:rPr lang="en-IE" dirty="0"/>
              <a:t>from </a:t>
            </a:r>
            <a:r>
              <a:rPr lang="en-IE" dirty="0" smtClean="0"/>
              <a:t>social interactions </a:t>
            </a:r>
            <a:r>
              <a:rPr lang="en-IE" dirty="0"/>
              <a:t>and </a:t>
            </a:r>
            <a:r>
              <a:rPr lang="en-IE" dirty="0" smtClean="0"/>
              <a:t>shape the </a:t>
            </a:r>
            <a:r>
              <a:rPr lang="en-IE" dirty="0"/>
              <a:t>social </a:t>
            </a:r>
            <a:r>
              <a:rPr lang="en-IE" dirty="0" smtClean="0"/>
              <a:t>body</a:t>
            </a:r>
            <a:endParaRPr lang="en-IE" dirty="0" smtClean="0"/>
          </a:p>
          <a:p>
            <a:r>
              <a:rPr lang="en-IE" dirty="0" smtClean="0"/>
              <a:t>Important element in </a:t>
            </a:r>
            <a:r>
              <a:rPr lang="en-IE" dirty="0" err="1" smtClean="0"/>
              <a:t>Foucauldian</a:t>
            </a:r>
            <a:r>
              <a:rPr lang="en-IE" dirty="0" smtClean="0"/>
              <a:t> “disciplinary power”: surveillance and internalised self-surveillance</a:t>
            </a:r>
            <a:endParaRPr lang="en-IE" dirty="0"/>
          </a:p>
        </p:txBody>
      </p:sp>
    </p:spTree>
    <p:extLst>
      <p:ext uri="{BB962C8B-B14F-4D97-AF65-F5344CB8AC3E}">
        <p14:creationId xmlns:p14="http://schemas.microsoft.com/office/powerpoint/2010/main" val="800103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Solutions to power uses?</a:t>
            </a:r>
            <a:endParaRPr lang="en-IE" dirty="0"/>
          </a:p>
        </p:txBody>
      </p:sp>
      <p:sp>
        <p:nvSpPr>
          <p:cNvPr id="3" name="Content Placeholder 2"/>
          <p:cNvSpPr>
            <a:spLocks noGrp="1"/>
          </p:cNvSpPr>
          <p:nvPr>
            <p:ph idx="1"/>
          </p:nvPr>
        </p:nvSpPr>
        <p:spPr>
          <a:xfrm>
            <a:off x="677334" y="1632857"/>
            <a:ext cx="8596668" cy="4689566"/>
          </a:xfrm>
        </p:spPr>
        <p:txBody>
          <a:bodyPr>
            <a:normAutofit/>
          </a:bodyPr>
          <a:lstStyle/>
          <a:p>
            <a:r>
              <a:rPr lang="en-IE" sz="2000" dirty="0" smtClean="0"/>
              <a:t>Gatekeeping power: if infrastructure </a:t>
            </a:r>
            <a:r>
              <a:rPr lang="en-IE" sz="2000" dirty="0"/>
              <a:t>i</a:t>
            </a:r>
            <a:r>
              <a:rPr lang="en-IE" sz="2000" dirty="0" smtClean="0"/>
              <a:t>s essential for domain, maintaining structural benefits of network monopoly, but constrain abuse of power by requiring “common carriage” or platform neutrality, including equal access, transparent and consistent pricing (digital: “net neutrality”)</a:t>
            </a:r>
          </a:p>
          <a:p>
            <a:r>
              <a:rPr lang="en-IE" sz="2000" dirty="0" smtClean="0"/>
              <a:t>Leveraging power: requirement to restructure and separate conflicting parts (e.g. split company into platform provider and competitor; operating system and apps that run on system)</a:t>
            </a:r>
          </a:p>
          <a:p>
            <a:r>
              <a:rPr lang="en-IE" sz="2000" dirty="0" smtClean="0"/>
              <a:t>Information exploitation: challenging and novel, due to surveillance-based business models – might require restricting allowable use of information; structuring competition regarding new acquisitions or undoing old acquisitions; even ending surveillance-based business models altogether?</a:t>
            </a:r>
            <a:endParaRPr lang="en-IE" sz="2000" dirty="0"/>
          </a:p>
        </p:txBody>
      </p:sp>
    </p:spTree>
    <p:extLst>
      <p:ext uri="{BB962C8B-B14F-4D97-AF65-F5344CB8AC3E}">
        <p14:creationId xmlns:p14="http://schemas.microsoft.com/office/powerpoint/2010/main" val="1243601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Domination (</a:t>
            </a:r>
            <a:r>
              <a:rPr lang="en-IE" dirty="0" err="1" smtClean="0"/>
              <a:t>McCammon</a:t>
            </a:r>
            <a:r>
              <a:rPr lang="en-IE" dirty="0" smtClean="0"/>
              <a:t> 2018)</a:t>
            </a:r>
            <a:endParaRPr lang="en-IE" dirty="0"/>
          </a:p>
        </p:txBody>
      </p:sp>
      <p:sp>
        <p:nvSpPr>
          <p:cNvPr id="3" name="Content Placeholder 2"/>
          <p:cNvSpPr>
            <a:spLocks noGrp="1"/>
          </p:cNvSpPr>
          <p:nvPr>
            <p:ph idx="1"/>
          </p:nvPr>
        </p:nvSpPr>
        <p:spPr>
          <a:xfrm>
            <a:off x="677334" y="1449977"/>
            <a:ext cx="8596668" cy="5016137"/>
          </a:xfrm>
        </p:spPr>
        <p:txBody>
          <a:bodyPr>
            <a:normAutofit/>
          </a:bodyPr>
          <a:lstStyle/>
          <a:p>
            <a:r>
              <a:rPr lang="en-IE" dirty="0" smtClean="0"/>
              <a:t>Latin “</a:t>
            </a:r>
            <a:r>
              <a:rPr lang="en-IE" dirty="0" err="1" smtClean="0"/>
              <a:t>dominus</a:t>
            </a:r>
            <a:r>
              <a:rPr lang="en-IE" dirty="0" smtClean="0"/>
              <a:t>” = master</a:t>
            </a:r>
          </a:p>
          <a:p>
            <a:r>
              <a:rPr lang="en-IE" dirty="0" smtClean="0"/>
              <a:t>Domination as power over others, based on asymmetries in power – including interference with their choices or conditions of their actions</a:t>
            </a:r>
          </a:p>
          <a:p>
            <a:r>
              <a:rPr lang="en-IE" dirty="0" smtClean="0"/>
              <a:t>Dominating power is usually in some sense unconstrained and can be </a:t>
            </a:r>
            <a:r>
              <a:rPr lang="en-IE" dirty="0" smtClean="0"/>
              <a:t>arbitrary and performed </a:t>
            </a:r>
            <a:r>
              <a:rPr lang="en-IE" dirty="0" smtClean="0"/>
              <a:t>with impunity</a:t>
            </a:r>
          </a:p>
          <a:p>
            <a:r>
              <a:rPr lang="en-IE" dirty="0" smtClean="0"/>
              <a:t>Relationships of domination are generally recognised as morally unjust or illegitimate</a:t>
            </a:r>
          </a:p>
          <a:p>
            <a:r>
              <a:rPr lang="en-IE" dirty="0" smtClean="0"/>
              <a:t>Individual persons (or companies) can be dominating; systems/ideologies as providing the conditions for/ facilitating domination</a:t>
            </a:r>
          </a:p>
          <a:p>
            <a:r>
              <a:rPr lang="en-IE" dirty="0" smtClean="0"/>
              <a:t>Marxism: domination </a:t>
            </a:r>
            <a:r>
              <a:rPr lang="en-IE" dirty="0" smtClean="0"/>
              <a:t>results </a:t>
            </a:r>
            <a:r>
              <a:rPr lang="en-IE" dirty="0"/>
              <a:t>from </a:t>
            </a:r>
            <a:r>
              <a:rPr lang="en-IE" dirty="0" smtClean="0"/>
              <a:t>capitalist </a:t>
            </a:r>
            <a:r>
              <a:rPr lang="en-IE" dirty="0"/>
              <a:t>appropriation of the surplus value </a:t>
            </a:r>
            <a:r>
              <a:rPr lang="en-IE" dirty="0" smtClean="0"/>
              <a:t>produced </a:t>
            </a:r>
            <a:r>
              <a:rPr lang="en-IE" dirty="0"/>
              <a:t>by the workers</a:t>
            </a:r>
          </a:p>
          <a:p>
            <a:r>
              <a:rPr lang="en-IE" dirty="0" smtClean="0"/>
              <a:t>Background power structures of </a:t>
            </a:r>
            <a:r>
              <a:rPr lang="en-IE" dirty="0"/>
              <a:t>d</a:t>
            </a:r>
            <a:r>
              <a:rPr lang="en-IE" dirty="0" smtClean="0"/>
              <a:t>omination can be in place even when dominator happens to </a:t>
            </a:r>
            <a:r>
              <a:rPr lang="en-IE" dirty="0" smtClean="0"/>
              <a:t>behave seemingly benevolently </a:t>
            </a:r>
            <a:r>
              <a:rPr lang="en-IE" dirty="0" smtClean="0"/>
              <a:t>and the dominated get what they </a:t>
            </a:r>
            <a:r>
              <a:rPr lang="en-IE" dirty="0" smtClean="0"/>
              <a:t>want</a:t>
            </a:r>
            <a:endParaRPr lang="en-IE" dirty="0" smtClean="0"/>
          </a:p>
        </p:txBody>
      </p:sp>
    </p:spTree>
    <p:extLst>
      <p:ext uri="{BB962C8B-B14F-4D97-AF65-F5344CB8AC3E}">
        <p14:creationId xmlns:p14="http://schemas.microsoft.com/office/powerpoint/2010/main" val="3858415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7697-FE6F-41F0-AD0A-DB388F156F17}"/>
              </a:ext>
            </a:extLst>
          </p:cNvPr>
          <p:cNvSpPr>
            <a:spLocks noGrp="1"/>
          </p:cNvSpPr>
          <p:nvPr>
            <p:ph type="title"/>
          </p:nvPr>
        </p:nvSpPr>
        <p:spPr>
          <a:xfrm>
            <a:off x="293024" y="265046"/>
            <a:ext cx="8864228" cy="1320800"/>
          </a:xfrm>
        </p:spPr>
        <p:txBody>
          <a:bodyPr/>
          <a:lstStyle/>
          <a:p>
            <a:r>
              <a:rPr lang="de-DE" dirty="0" smtClean="0"/>
              <a:t>Exploitation </a:t>
            </a:r>
            <a:r>
              <a:rPr lang="de-DE" dirty="0"/>
              <a:t>(Zwolinski &amp; Wertheimer 2016)</a:t>
            </a:r>
            <a:endParaRPr lang="en-IE" dirty="0"/>
          </a:p>
        </p:txBody>
      </p:sp>
      <p:sp>
        <p:nvSpPr>
          <p:cNvPr id="3" name="Content Placeholder 2">
            <a:extLst>
              <a:ext uri="{FF2B5EF4-FFF2-40B4-BE49-F238E27FC236}">
                <a16:creationId xmlns:a16="http://schemas.microsoft.com/office/drawing/2014/main" id="{192DC9F4-F48D-477B-8BB9-D07F42A19C64}"/>
              </a:ext>
            </a:extLst>
          </p:cNvPr>
          <p:cNvSpPr>
            <a:spLocks noGrp="1"/>
          </p:cNvSpPr>
          <p:nvPr>
            <p:ph idx="1"/>
          </p:nvPr>
        </p:nvSpPr>
        <p:spPr>
          <a:xfrm>
            <a:off x="677334" y="1683026"/>
            <a:ext cx="8596668" cy="4916557"/>
          </a:xfrm>
        </p:spPr>
        <p:txBody>
          <a:bodyPr>
            <a:normAutofit fontScale="92500" lnSpcReduction="10000"/>
          </a:bodyPr>
          <a:lstStyle/>
          <a:p>
            <a:r>
              <a:rPr lang="en-IE" sz="2200" dirty="0"/>
              <a:t>taking </a:t>
            </a:r>
            <a:r>
              <a:rPr lang="en-IE" sz="2200" b="1" dirty="0"/>
              <a:t>unfair advantage </a:t>
            </a:r>
            <a:r>
              <a:rPr lang="en-IE" sz="2200" dirty="0"/>
              <a:t>of someone</a:t>
            </a:r>
          </a:p>
          <a:p>
            <a:r>
              <a:rPr lang="en-IE" sz="2200" dirty="0"/>
              <a:t>using someone’s </a:t>
            </a:r>
            <a:r>
              <a:rPr lang="en-IE" sz="2200" b="1" dirty="0"/>
              <a:t>vulnerability for one’s own benefit</a:t>
            </a:r>
            <a:r>
              <a:rPr lang="en-IE" sz="2200" dirty="0"/>
              <a:t>, and leaving them worse off than they should have been </a:t>
            </a:r>
            <a:r>
              <a:rPr lang="en-IE" sz="2200" dirty="0" smtClean="0"/>
              <a:t>(can be better than before but not “good enough”)</a:t>
            </a:r>
            <a:endParaRPr lang="en-IE" sz="2200" dirty="0"/>
          </a:p>
          <a:p>
            <a:r>
              <a:rPr lang="en-IE" sz="2200" dirty="0"/>
              <a:t>Requires </a:t>
            </a:r>
            <a:r>
              <a:rPr lang="en-IE" sz="2200" b="1" dirty="0"/>
              <a:t>power differential </a:t>
            </a:r>
            <a:r>
              <a:rPr lang="en-IE" sz="2200" dirty="0"/>
              <a:t>and dominance by exploiter</a:t>
            </a:r>
          </a:p>
          <a:p>
            <a:r>
              <a:rPr lang="en-IE" sz="2200" dirty="0"/>
              <a:t>compatible with someone </a:t>
            </a:r>
            <a:r>
              <a:rPr lang="en-IE" sz="2200" dirty="0" smtClean="0"/>
              <a:t>voluntarily </a:t>
            </a:r>
            <a:r>
              <a:rPr lang="en-IE" sz="2200" dirty="0"/>
              <a:t>seeking out exploitative set-up (e.g. if exploitative jobs are the only ones available and “better than nothing”)</a:t>
            </a:r>
          </a:p>
          <a:p>
            <a:r>
              <a:rPr lang="en-IE" sz="2200" dirty="0"/>
              <a:t>exploitation can be transactional (particular exploitative interaction between two parties) or structural (system designed to exploit)</a:t>
            </a:r>
          </a:p>
          <a:p>
            <a:r>
              <a:rPr lang="en-IE" sz="2200" dirty="0"/>
              <a:t>Marxism as one of the most prominent theories of exploitation: value extraction from workers for payment significantly below the value of their labour (“forced appropriation by capitalists of the surplus value produced by workers”)</a:t>
            </a:r>
          </a:p>
          <a:p>
            <a:endParaRPr lang="en-IE" dirty="0"/>
          </a:p>
        </p:txBody>
      </p:sp>
      <p:pic>
        <p:nvPicPr>
          <p:cNvPr id="4" name="Picture 3">
            <a:extLst>
              <a:ext uri="{FF2B5EF4-FFF2-40B4-BE49-F238E27FC236}">
                <a16:creationId xmlns:a16="http://schemas.microsoft.com/office/drawing/2014/main" id="{FC7ED693-D755-4A33-8181-BA374964EF9D}"/>
              </a:ext>
            </a:extLst>
          </p:cNvPr>
          <p:cNvPicPr>
            <a:picLocks noChangeAspect="1"/>
          </p:cNvPicPr>
          <p:nvPr/>
        </p:nvPicPr>
        <p:blipFill>
          <a:blip r:embed="rId2"/>
          <a:stretch>
            <a:fillRect/>
          </a:stretch>
        </p:blipFill>
        <p:spPr>
          <a:xfrm>
            <a:off x="9274002" y="1726465"/>
            <a:ext cx="2758267" cy="3405070"/>
          </a:xfrm>
          <a:prstGeom prst="rect">
            <a:avLst/>
          </a:prstGeom>
        </p:spPr>
      </p:pic>
    </p:spTree>
    <p:extLst>
      <p:ext uri="{BB962C8B-B14F-4D97-AF65-F5344CB8AC3E}">
        <p14:creationId xmlns:p14="http://schemas.microsoft.com/office/powerpoint/2010/main" val="1287333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771" y="4063519"/>
            <a:ext cx="8490232" cy="1646302"/>
          </a:xfrm>
        </p:spPr>
        <p:txBody>
          <a:bodyPr>
            <a:normAutofit fontScale="90000"/>
          </a:bodyPr>
          <a:lstStyle/>
          <a:p>
            <a:r>
              <a:rPr lang="en-IE" dirty="0" smtClean="0"/>
              <a:t>Power in digital ecosystems –market concentration and its consequences</a:t>
            </a:r>
            <a:endParaRPr lang="en-IE" dirty="0"/>
          </a:p>
        </p:txBody>
      </p:sp>
      <p:pic>
        <p:nvPicPr>
          <p:cNvPr id="4" name="Picture 3"/>
          <p:cNvPicPr>
            <a:picLocks noChangeAspect="1"/>
          </p:cNvPicPr>
          <p:nvPr/>
        </p:nvPicPr>
        <p:blipFill>
          <a:blip r:embed="rId2"/>
          <a:stretch>
            <a:fillRect/>
          </a:stretch>
        </p:blipFill>
        <p:spPr>
          <a:xfrm>
            <a:off x="3009285" y="417874"/>
            <a:ext cx="4762500" cy="2390775"/>
          </a:xfrm>
          <a:prstGeom prst="rect">
            <a:avLst/>
          </a:prstGeom>
        </p:spPr>
      </p:pic>
    </p:spTree>
    <p:extLst>
      <p:ext uri="{BB962C8B-B14F-4D97-AF65-F5344CB8AC3E}">
        <p14:creationId xmlns:p14="http://schemas.microsoft.com/office/powerpoint/2010/main" val="2239493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GAFAM </a:t>
            </a:r>
            <a:r>
              <a:rPr lang="en-IE" dirty="0" smtClean="0"/>
              <a:t>(AAMAM)</a:t>
            </a:r>
            <a:endParaRPr lang="en-IE" dirty="0"/>
          </a:p>
        </p:txBody>
      </p:sp>
      <p:sp>
        <p:nvSpPr>
          <p:cNvPr id="3" name="Content Placeholder 2"/>
          <p:cNvSpPr>
            <a:spLocks noGrp="1"/>
          </p:cNvSpPr>
          <p:nvPr>
            <p:ph idx="1"/>
          </p:nvPr>
        </p:nvSpPr>
        <p:spPr>
          <a:xfrm>
            <a:off x="677334" y="2160589"/>
            <a:ext cx="7212632" cy="3880773"/>
          </a:xfrm>
        </p:spPr>
        <p:txBody>
          <a:bodyPr>
            <a:normAutofit lnSpcReduction="10000"/>
          </a:bodyPr>
          <a:lstStyle/>
          <a:p>
            <a:r>
              <a:rPr lang="en-IE" dirty="0"/>
              <a:t>GAFAM: 5 large internet companies: </a:t>
            </a:r>
            <a:r>
              <a:rPr lang="en-IE" dirty="0" smtClean="0"/>
              <a:t>Google (Alphabet), </a:t>
            </a:r>
            <a:r>
              <a:rPr lang="en-IE" dirty="0"/>
              <a:t>Amazon, </a:t>
            </a:r>
            <a:r>
              <a:rPr lang="en-IE" dirty="0" smtClean="0"/>
              <a:t>Facebook (Meta), </a:t>
            </a:r>
            <a:r>
              <a:rPr lang="en-IE" dirty="0"/>
              <a:t>Apple, Microsoft</a:t>
            </a:r>
          </a:p>
          <a:p>
            <a:r>
              <a:rPr lang="en-IE" dirty="0" err="1"/>
              <a:t>Mirrlees</a:t>
            </a:r>
            <a:r>
              <a:rPr lang="en-IE" dirty="0"/>
              <a:t> 2020: “GAFAM’s power is manifested by their outsized market value, market capitalization, net income and revenue, mergers and acquisitions, market share, intellectual property (IP), and CEO wealth”</a:t>
            </a:r>
          </a:p>
          <a:p>
            <a:r>
              <a:rPr lang="en-IE" dirty="0" smtClean="0"/>
              <a:t>Over 6.4 trillion $ market capitalisation</a:t>
            </a:r>
          </a:p>
          <a:p>
            <a:r>
              <a:rPr lang="en-IE" dirty="0" smtClean="0"/>
              <a:t>Between </a:t>
            </a:r>
            <a:r>
              <a:rPr lang="en-IE" dirty="0"/>
              <a:t>2014 and 2019, GAFAM integrated nearly 250 companies from across the communications and digital hardware, software and service </a:t>
            </a:r>
            <a:r>
              <a:rPr lang="en-IE" dirty="0" smtClean="0"/>
              <a:t>sectors</a:t>
            </a:r>
          </a:p>
          <a:p>
            <a:r>
              <a:rPr lang="en-IE" dirty="0" smtClean="0"/>
              <a:t>Google and </a:t>
            </a:r>
            <a:r>
              <a:rPr lang="en-IE" dirty="0" smtClean="0"/>
              <a:t>Facebook alone take </a:t>
            </a:r>
            <a:r>
              <a:rPr lang="en-IE" dirty="0" smtClean="0"/>
              <a:t>around </a:t>
            </a:r>
            <a:r>
              <a:rPr lang="en-IE" dirty="0" smtClean="0"/>
              <a:t>60</a:t>
            </a:r>
            <a:r>
              <a:rPr lang="en-IE" dirty="0" smtClean="0"/>
              <a:t>% </a:t>
            </a:r>
            <a:r>
              <a:rPr lang="en-IE" dirty="0" smtClean="0"/>
              <a:t>of global digital </a:t>
            </a:r>
            <a:r>
              <a:rPr lang="en-IE" dirty="0" smtClean="0"/>
              <a:t>advertising – 87% of Google’s and 98% of FB income from advertising</a:t>
            </a:r>
            <a:endParaRPr lang="en-IE" dirty="0" smtClean="0"/>
          </a:p>
          <a:p>
            <a:endParaRPr lang="en-IE" dirty="0"/>
          </a:p>
        </p:txBody>
      </p:sp>
      <p:pic>
        <p:nvPicPr>
          <p:cNvPr id="4" name="Picture 3"/>
          <p:cNvPicPr>
            <a:picLocks noChangeAspect="1"/>
          </p:cNvPicPr>
          <p:nvPr/>
        </p:nvPicPr>
        <p:blipFill>
          <a:blip r:embed="rId2"/>
          <a:stretch>
            <a:fillRect/>
          </a:stretch>
        </p:blipFill>
        <p:spPr>
          <a:xfrm>
            <a:off x="7982870" y="1930400"/>
            <a:ext cx="5713263" cy="2989218"/>
          </a:xfrm>
          <a:prstGeom prst="rect">
            <a:avLst/>
          </a:prstGeom>
        </p:spPr>
      </p:pic>
    </p:spTree>
    <p:extLst>
      <p:ext uri="{BB962C8B-B14F-4D97-AF65-F5344CB8AC3E}">
        <p14:creationId xmlns:p14="http://schemas.microsoft.com/office/powerpoint/2010/main" val="4255568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Digital services, platforms and ecosystems</a:t>
            </a:r>
            <a:endParaRPr lang="en-IE" dirty="0"/>
          </a:p>
        </p:txBody>
      </p:sp>
      <p:sp>
        <p:nvSpPr>
          <p:cNvPr id="3" name="Content Placeholder 2"/>
          <p:cNvSpPr>
            <a:spLocks noGrp="1"/>
          </p:cNvSpPr>
          <p:nvPr>
            <p:ph idx="1"/>
          </p:nvPr>
        </p:nvSpPr>
        <p:spPr>
          <a:xfrm>
            <a:off x="677334" y="2160589"/>
            <a:ext cx="7382449" cy="3880773"/>
          </a:xfrm>
        </p:spPr>
        <p:txBody>
          <a:bodyPr/>
          <a:lstStyle/>
          <a:p>
            <a:r>
              <a:rPr lang="en-IE" dirty="0" smtClean="0"/>
              <a:t>Service: provision of one defined, specific set of services to customers</a:t>
            </a:r>
          </a:p>
          <a:p>
            <a:r>
              <a:rPr lang="en-IE" dirty="0" smtClean="0"/>
              <a:t>Platform: variety of users are brought together on a platform, e.g. service users and service providers – that platform might be a monopolist in its field</a:t>
            </a:r>
          </a:p>
          <a:p>
            <a:r>
              <a:rPr lang="en-IE" dirty="0" smtClean="0"/>
              <a:t>Digital ecosystem: a company provides a wide variety of expanding interlocking services that keeps service users drawing on comprehensive services within the ecosystem, without perceived need (or feasibility) for engagement with competitors</a:t>
            </a:r>
          </a:p>
          <a:p>
            <a:endParaRPr lang="en-IE" dirty="0"/>
          </a:p>
        </p:txBody>
      </p:sp>
      <p:pic>
        <p:nvPicPr>
          <p:cNvPr id="4" name="Picture 3"/>
          <p:cNvPicPr>
            <a:picLocks noChangeAspect="1"/>
          </p:cNvPicPr>
          <p:nvPr/>
        </p:nvPicPr>
        <p:blipFill>
          <a:blip r:embed="rId2"/>
          <a:stretch>
            <a:fillRect/>
          </a:stretch>
        </p:blipFill>
        <p:spPr>
          <a:xfrm>
            <a:off x="8281851" y="609600"/>
            <a:ext cx="3591659" cy="5674821"/>
          </a:xfrm>
          <a:prstGeom prst="rect">
            <a:avLst/>
          </a:prstGeom>
        </p:spPr>
      </p:pic>
    </p:spTree>
    <p:extLst>
      <p:ext uri="{BB962C8B-B14F-4D97-AF65-F5344CB8AC3E}">
        <p14:creationId xmlns:p14="http://schemas.microsoft.com/office/powerpoint/2010/main" val="31979648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Establishing dominance – Amazon as example</a:t>
            </a:r>
            <a:endParaRPr lang="en-IE" dirty="0"/>
          </a:p>
        </p:txBody>
      </p:sp>
      <p:sp>
        <p:nvSpPr>
          <p:cNvPr id="3" name="Content Placeholder 2"/>
          <p:cNvSpPr>
            <a:spLocks noGrp="1"/>
          </p:cNvSpPr>
          <p:nvPr>
            <p:ph idx="1"/>
          </p:nvPr>
        </p:nvSpPr>
        <p:spPr>
          <a:xfrm>
            <a:off x="677334" y="2160589"/>
            <a:ext cx="8596668" cy="4540657"/>
          </a:xfrm>
        </p:spPr>
        <p:txBody>
          <a:bodyPr>
            <a:normAutofit/>
          </a:bodyPr>
          <a:lstStyle/>
          <a:p>
            <a:r>
              <a:rPr lang="en-IE" dirty="0" smtClean="0"/>
              <a:t>Forgoing profits and moving aggressively to establish dominance (network effects) – rewarded by valuations</a:t>
            </a:r>
          </a:p>
          <a:p>
            <a:pPr lvl="1"/>
            <a:r>
              <a:rPr lang="en-IE" dirty="0" smtClean="0"/>
              <a:t>E.g. providing e-books below cost; transport below cost; delisting of Hachette books during business dispute</a:t>
            </a:r>
          </a:p>
          <a:p>
            <a:r>
              <a:rPr lang="en-IE" dirty="0" smtClean="0"/>
              <a:t>Expansion into multiple business lines with increasing interconnections to establish ecosystem</a:t>
            </a:r>
          </a:p>
          <a:p>
            <a:r>
              <a:rPr lang="en-IE" dirty="0" smtClean="0"/>
              <a:t>“In </a:t>
            </a:r>
            <a:r>
              <a:rPr lang="en-IE" dirty="0"/>
              <a:t>addition to being </a:t>
            </a:r>
            <a:r>
              <a:rPr lang="en-IE" dirty="0" smtClean="0"/>
              <a:t>a retailer</a:t>
            </a:r>
            <a:r>
              <a:rPr lang="en-IE" dirty="0"/>
              <a:t>, it is a marketing platform, a delivery and logistics network, a </a:t>
            </a:r>
            <a:r>
              <a:rPr lang="en-IE" dirty="0" smtClean="0"/>
              <a:t>payment service</a:t>
            </a:r>
            <a:r>
              <a:rPr lang="en-IE" dirty="0"/>
              <a:t>, a credit lender, an auction house, a major book publisher, a producer </a:t>
            </a:r>
            <a:r>
              <a:rPr lang="en-IE" dirty="0" smtClean="0"/>
              <a:t>of television </a:t>
            </a:r>
            <a:r>
              <a:rPr lang="en-IE" dirty="0"/>
              <a:t>and films, a fashion designer, a hardware manufacturer, and a </a:t>
            </a:r>
            <a:r>
              <a:rPr lang="en-IE" dirty="0" smtClean="0"/>
              <a:t>leading provider </a:t>
            </a:r>
            <a:r>
              <a:rPr lang="en-IE" dirty="0"/>
              <a:t>of cloud server space and computing </a:t>
            </a:r>
            <a:r>
              <a:rPr lang="en-IE" dirty="0" smtClean="0"/>
              <a:t>power” (Khan 2017, p.713)</a:t>
            </a:r>
            <a:endParaRPr lang="en-IE" dirty="0"/>
          </a:p>
        </p:txBody>
      </p:sp>
      <p:pic>
        <p:nvPicPr>
          <p:cNvPr id="4" name="Picture 3"/>
          <p:cNvPicPr>
            <a:picLocks noChangeAspect="1"/>
          </p:cNvPicPr>
          <p:nvPr/>
        </p:nvPicPr>
        <p:blipFill>
          <a:blip r:embed="rId2"/>
          <a:stretch>
            <a:fillRect/>
          </a:stretch>
        </p:blipFill>
        <p:spPr>
          <a:xfrm>
            <a:off x="8786947" y="31886"/>
            <a:ext cx="3301637" cy="2476228"/>
          </a:xfrm>
          <a:prstGeom prst="rect">
            <a:avLst/>
          </a:prstGeom>
        </p:spPr>
      </p:pic>
    </p:spTree>
    <p:extLst>
      <p:ext uri="{BB962C8B-B14F-4D97-AF65-F5344CB8AC3E}">
        <p14:creationId xmlns:p14="http://schemas.microsoft.com/office/powerpoint/2010/main" val="3448575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is the problem with dominance?</a:t>
            </a:r>
            <a:endParaRPr lang="en-IE" dirty="0"/>
          </a:p>
        </p:txBody>
      </p:sp>
      <p:sp>
        <p:nvSpPr>
          <p:cNvPr id="3" name="Content Placeholder 2"/>
          <p:cNvSpPr>
            <a:spLocks noGrp="1"/>
          </p:cNvSpPr>
          <p:nvPr>
            <p:ph idx="1"/>
          </p:nvPr>
        </p:nvSpPr>
        <p:spPr>
          <a:xfrm>
            <a:off x="677334" y="1567543"/>
            <a:ext cx="8596668" cy="4846320"/>
          </a:xfrm>
        </p:spPr>
        <p:txBody>
          <a:bodyPr>
            <a:normAutofit/>
          </a:bodyPr>
          <a:lstStyle/>
          <a:p>
            <a:r>
              <a:rPr lang="en-IE" dirty="0"/>
              <a:t>What is the problem if consumers are benefitting after all? </a:t>
            </a:r>
            <a:endParaRPr lang="en-IE" dirty="0" smtClean="0"/>
          </a:p>
          <a:p>
            <a:r>
              <a:rPr lang="en-IE" dirty="0" smtClean="0"/>
              <a:t>monopoly </a:t>
            </a:r>
            <a:r>
              <a:rPr lang="en-IE" dirty="0"/>
              <a:t>and lack of competition </a:t>
            </a:r>
            <a:r>
              <a:rPr lang="en-IE" dirty="0" smtClean="0"/>
              <a:t>currently not </a:t>
            </a:r>
            <a:r>
              <a:rPr lang="en-IE" dirty="0"/>
              <a:t>affected by regulation due to anti-trust </a:t>
            </a:r>
            <a:r>
              <a:rPr lang="en-IE" dirty="0" smtClean="0"/>
              <a:t>law’s </a:t>
            </a:r>
            <a:r>
              <a:rPr lang="en-IE" dirty="0"/>
              <a:t>focus on consumer </a:t>
            </a:r>
            <a:r>
              <a:rPr lang="en-IE" dirty="0" smtClean="0"/>
              <a:t>welfare, usually understood as price level</a:t>
            </a:r>
            <a:endParaRPr lang="en-IE" dirty="0"/>
          </a:p>
          <a:p>
            <a:r>
              <a:rPr lang="en-IE" dirty="0" smtClean="0"/>
              <a:t>Khan’s claim: underlying </a:t>
            </a:r>
            <a:r>
              <a:rPr lang="en-IE" dirty="0"/>
              <a:t>structure and dynamics of </a:t>
            </a:r>
            <a:r>
              <a:rPr lang="en-IE" dirty="0" smtClean="0"/>
              <a:t>markets needs to be taken into account when considering whether a company’s conduct is problematic. </a:t>
            </a:r>
          </a:p>
          <a:p>
            <a:r>
              <a:rPr lang="en-IE" dirty="0" smtClean="0"/>
              <a:t>“Rather </a:t>
            </a:r>
            <a:r>
              <a:rPr lang="en-IE" dirty="0"/>
              <a:t>than pegging </a:t>
            </a:r>
            <a:r>
              <a:rPr lang="en-IE" dirty="0" smtClean="0"/>
              <a:t>competition to </a:t>
            </a:r>
            <a:r>
              <a:rPr lang="en-IE" dirty="0"/>
              <a:t>a narrow set of outcomes, this approach would examine the </a:t>
            </a:r>
            <a:r>
              <a:rPr lang="en-IE" dirty="0" smtClean="0"/>
              <a:t>competitive process </a:t>
            </a:r>
            <a:r>
              <a:rPr lang="en-IE" dirty="0"/>
              <a:t>itself. Animating this framework is the idea that a company's </a:t>
            </a:r>
            <a:r>
              <a:rPr lang="en-IE" dirty="0" smtClean="0"/>
              <a:t>power and </a:t>
            </a:r>
            <a:r>
              <a:rPr lang="en-IE" dirty="0"/>
              <a:t>the potential anticompetitive nature of that power cannot be fully </a:t>
            </a:r>
            <a:r>
              <a:rPr lang="en-IE" dirty="0" smtClean="0"/>
              <a:t>understood without </a:t>
            </a:r>
            <a:r>
              <a:rPr lang="en-IE" dirty="0"/>
              <a:t>looking to the structure of a business and the structural role </a:t>
            </a:r>
            <a:r>
              <a:rPr lang="en-IE" dirty="0" smtClean="0"/>
              <a:t>it plays </a:t>
            </a:r>
            <a:r>
              <a:rPr lang="en-IE" dirty="0"/>
              <a:t>in markets. Applying this idea involves, for example, assessing whether </a:t>
            </a:r>
            <a:r>
              <a:rPr lang="en-IE" dirty="0" smtClean="0"/>
              <a:t>a company's </a:t>
            </a:r>
            <a:r>
              <a:rPr lang="en-IE" dirty="0"/>
              <a:t>structure creates certain anticompetitive conflicts of interest; </a:t>
            </a:r>
            <a:r>
              <a:rPr lang="en-IE" dirty="0" smtClean="0"/>
              <a:t>whether it </a:t>
            </a:r>
            <a:r>
              <a:rPr lang="en-IE" dirty="0"/>
              <a:t>can cross-leverage market advantages across distinct lines of business; </a:t>
            </a:r>
            <a:r>
              <a:rPr lang="en-IE" dirty="0" smtClean="0"/>
              <a:t>and whether </a:t>
            </a:r>
            <a:r>
              <a:rPr lang="en-IE" dirty="0"/>
              <a:t>the structure of the market incentivizes and permits predatory conduct</a:t>
            </a:r>
            <a:r>
              <a:rPr lang="en-IE" dirty="0" smtClean="0"/>
              <a:t>.” (p.717)</a:t>
            </a:r>
            <a:endParaRPr lang="en-IE" dirty="0"/>
          </a:p>
        </p:txBody>
      </p:sp>
    </p:spTree>
    <p:extLst>
      <p:ext uri="{BB962C8B-B14F-4D97-AF65-F5344CB8AC3E}">
        <p14:creationId xmlns:p14="http://schemas.microsoft.com/office/powerpoint/2010/main" val="3279298642"/>
      </p:ext>
    </p:extLst>
  </p:cSld>
  <p:clrMapOvr>
    <a:masterClrMapping/>
  </p:clrMapOvr>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40835</TotalTime>
  <Words>2151</Words>
  <Application>Microsoft Office PowerPoint</Application>
  <PresentationFormat>Widescreen</PresentationFormat>
  <Paragraphs>107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Trebuchet MS</vt:lpstr>
      <vt:lpstr>Wingdings 3</vt:lpstr>
      <vt:lpstr>Facet</vt:lpstr>
      <vt:lpstr>Power, domination and exploitation</vt:lpstr>
      <vt:lpstr>Power (Allen 2021)</vt:lpstr>
      <vt:lpstr>Domination (McCammon 2018)</vt:lpstr>
      <vt:lpstr>Exploitation (Zwolinski &amp; Wertheimer 2016)</vt:lpstr>
      <vt:lpstr>Power in digital ecosystems –market concentration and its consequences</vt:lpstr>
      <vt:lpstr>GAFAM (AAMAM)</vt:lpstr>
      <vt:lpstr>Digital services, platforms and ecosystems</vt:lpstr>
      <vt:lpstr>Establishing dominance – Amazon as example</vt:lpstr>
      <vt:lpstr>What is the problem with dominance?</vt:lpstr>
      <vt:lpstr>The problem of monopolies</vt:lpstr>
      <vt:lpstr>Predatory pricing and vertical integration</vt:lpstr>
      <vt:lpstr>Acquisitions and valuation</vt:lpstr>
      <vt:lpstr>Lock-in effects</vt:lpstr>
      <vt:lpstr>Why focus on market structure and prospective concerns over current pricing outcomes?</vt:lpstr>
      <vt:lpstr>Concerns associated with market concentrations in general</vt:lpstr>
      <vt:lpstr>Types of platform power (Khan 2018)</vt:lpstr>
      <vt:lpstr>Example Gatekeeping</vt:lpstr>
      <vt:lpstr>Examples: Information exploitation</vt:lpstr>
      <vt:lpstr>Leveraging dominance: Google Search, and the positioning of own ads/services </vt:lpstr>
      <vt:lpstr>Solutions to power uses?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Felzmann, Heike</dc:creator>
  <cp:lastModifiedBy>Administrator</cp:lastModifiedBy>
  <cp:revision>141</cp:revision>
  <dcterms:created xsi:type="dcterms:W3CDTF">2020-10-03T23:13:49Z</dcterms:created>
  <dcterms:modified xsi:type="dcterms:W3CDTF">2022-10-17T22:06:47Z</dcterms:modified>
</cp:coreProperties>
</file>